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3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6BF86B46-D96F-4D72-B226-2FCC862865A6}" type="datetimeFigureOut">
              <a:rPr lang="es-CO" smtClean="0"/>
              <a:t>9/03/2017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CD5569A-DCCE-41CF-8A79-82EFE8165A38}" type="slidenum">
              <a:rPr lang="es-CO" smtClean="0"/>
              <a:t>‹Nº›</a:t>
            </a:fld>
            <a:endParaRPr lang="es-CO"/>
          </a:p>
        </p:txBody>
      </p:sp>
    </p:spTree>
    <p:extLst>
      <p:ext uri="{BB962C8B-B14F-4D97-AF65-F5344CB8AC3E}">
        <p14:creationId xmlns:p14="http://schemas.microsoft.com/office/powerpoint/2010/main" val="21700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BF86B46-D96F-4D72-B226-2FCC862865A6}" type="datetimeFigureOut">
              <a:rPr lang="es-CO" smtClean="0"/>
              <a:t>9/03/2017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CD5569A-DCCE-41CF-8A79-82EFE8165A38}" type="slidenum">
              <a:rPr lang="es-CO" smtClean="0"/>
              <a:t>‹Nº›</a:t>
            </a:fld>
            <a:endParaRPr lang="es-CO"/>
          </a:p>
        </p:txBody>
      </p:sp>
    </p:spTree>
    <p:extLst>
      <p:ext uri="{BB962C8B-B14F-4D97-AF65-F5344CB8AC3E}">
        <p14:creationId xmlns:p14="http://schemas.microsoft.com/office/powerpoint/2010/main" val="243268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BF86B46-D96F-4D72-B226-2FCC862865A6}" type="datetimeFigureOut">
              <a:rPr lang="es-CO" smtClean="0"/>
              <a:t>9/03/2017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CD5569A-DCCE-41CF-8A79-82EFE8165A38}" type="slidenum">
              <a:rPr lang="es-CO" smtClean="0"/>
              <a:t>‹Nº›</a:t>
            </a:fld>
            <a:endParaRPr lang="es-CO"/>
          </a:p>
        </p:txBody>
      </p:sp>
    </p:spTree>
    <p:extLst>
      <p:ext uri="{BB962C8B-B14F-4D97-AF65-F5344CB8AC3E}">
        <p14:creationId xmlns:p14="http://schemas.microsoft.com/office/powerpoint/2010/main" val="264567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BF86B46-D96F-4D72-B226-2FCC862865A6}" type="datetimeFigureOut">
              <a:rPr lang="es-CO" smtClean="0"/>
              <a:t>9/03/2017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CD5569A-DCCE-41CF-8A79-82EFE8165A38}" type="slidenum">
              <a:rPr lang="es-CO" smtClean="0"/>
              <a:t>‹Nº›</a:t>
            </a:fld>
            <a:endParaRPr lang="es-CO"/>
          </a:p>
        </p:txBody>
      </p:sp>
    </p:spTree>
    <p:extLst>
      <p:ext uri="{BB962C8B-B14F-4D97-AF65-F5344CB8AC3E}">
        <p14:creationId xmlns:p14="http://schemas.microsoft.com/office/powerpoint/2010/main" val="241863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BF86B46-D96F-4D72-B226-2FCC862865A6}" type="datetimeFigureOut">
              <a:rPr lang="es-CO" smtClean="0"/>
              <a:t>9/03/2017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CD5569A-DCCE-41CF-8A79-82EFE8165A38}" type="slidenum">
              <a:rPr lang="es-CO" smtClean="0"/>
              <a:t>‹Nº›</a:t>
            </a:fld>
            <a:endParaRPr lang="es-CO"/>
          </a:p>
        </p:txBody>
      </p:sp>
    </p:spTree>
    <p:extLst>
      <p:ext uri="{BB962C8B-B14F-4D97-AF65-F5344CB8AC3E}">
        <p14:creationId xmlns:p14="http://schemas.microsoft.com/office/powerpoint/2010/main" val="1289313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6BF86B46-D96F-4D72-B226-2FCC862865A6}" type="datetimeFigureOut">
              <a:rPr lang="es-CO" smtClean="0"/>
              <a:t>9/03/2017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CD5569A-DCCE-41CF-8A79-82EFE8165A38}" type="slidenum">
              <a:rPr lang="es-CO" smtClean="0"/>
              <a:t>‹Nº›</a:t>
            </a:fld>
            <a:endParaRPr lang="es-CO"/>
          </a:p>
        </p:txBody>
      </p:sp>
    </p:spTree>
    <p:extLst>
      <p:ext uri="{BB962C8B-B14F-4D97-AF65-F5344CB8AC3E}">
        <p14:creationId xmlns:p14="http://schemas.microsoft.com/office/powerpoint/2010/main" val="171020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6BF86B46-D96F-4D72-B226-2FCC862865A6}" type="datetimeFigureOut">
              <a:rPr lang="es-CO" smtClean="0"/>
              <a:t>9/03/2017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5CD5569A-DCCE-41CF-8A79-82EFE8165A38}" type="slidenum">
              <a:rPr lang="es-CO" smtClean="0"/>
              <a:t>‹Nº›</a:t>
            </a:fld>
            <a:endParaRPr lang="es-CO"/>
          </a:p>
        </p:txBody>
      </p:sp>
    </p:spTree>
    <p:extLst>
      <p:ext uri="{BB962C8B-B14F-4D97-AF65-F5344CB8AC3E}">
        <p14:creationId xmlns:p14="http://schemas.microsoft.com/office/powerpoint/2010/main" val="370984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6BF86B46-D96F-4D72-B226-2FCC862865A6}" type="datetimeFigureOut">
              <a:rPr lang="es-CO" smtClean="0"/>
              <a:t>9/03/2017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5CD5569A-DCCE-41CF-8A79-82EFE8165A38}" type="slidenum">
              <a:rPr lang="es-CO" smtClean="0"/>
              <a:t>‹Nº›</a:t>
            </a:fld>
            <a:endParaRPr lang="es-CO"/>
          </a:p>
        </p:txBody>
      </p:sp>
    </p:spTree>
    <p:extLst>
      <p:ext uri="{BB962C8B-B14F-4D97-AF65-F5344CB8AC3E}">
        <p14:creationId xmlns:p14="http://schemas.microsoft.com/office/powerpoint/2010/main" val="1850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F86B46-D96F-4D72-B226-2FCC862865A6}" type="datetimeFigureOut">
              <a:rPr lang="es-CO" smtClean="0"/>
              <a:t>9/03/2017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5CD5569A-DCCE-41CF-8A79-82EFE8165A38}" type="slidenum">
              <a:rPr lang="es-CO" smtClean="0"/>
              <a:t>‹Nº›</a:t>
            </a:fld>
            <a:endParaRPr lang="es-CO"/>
          </a:p>
        </p:txBody>
      </p:sp>
    </p:spTree>
    <p:extLst>
      <p:ext uri="{BB962C8B-B14F-4D97-AF65-F5344CB8AC3E}">
        <p14:creationId xmlns:p14="http://schemas.microsoft.com/office/powerpoint/2010/main" val="401530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F86B46-D96F-4D72-B226-2FCC862865A6}" type="datetimeFigureOut">
              <a:rPr lang="es-CO" smtClean="0"/>
              <a:t>9/03/2017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CD5569A-DCCE-41CF-8A79-82EFE8165A38}" type="slidenum">
              <a:rPr lang="es-CO" smtClean="0"/>
              <a:t>‹Nº›</a:t>
            </a:fld>
            <a:endParaRPr lang="es-CO"/>
          </a:p>
        </p:txBody>
      </p:sp>
    </p:spTree>
    <p:extLst>
      <p:ext uri="{BB962C8B-B14F-4D97-AF65-F5344CB8AC3E}">
        <p14:creationId xmlns:p14="http://schemas.microsoft.com/office/powerpoint/2010/main" val="51190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F86B46-D96F-4D72-B226-2FCC862865A6}" type="datetimeFigureOut">
              <a:rPr lang="es-CO" smtClean="0"/>
              <a:t>9/03/2017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CD5569A-DCCE-41CF-8A79-82EFE8165A38}" type="slidenum">
              <a:rPr lang="es-CO" smtClean="0"/>
              <a:t>‹Nº›</a:t>
            </a:fld>
            <a:endParaRPr lang="es-CO"/>
          </a:p>
        </p:txBody>
      </p:sp>
    </p:spTree>
    <p:extLst>
      <p:ext uri="{BB962C8B-B14F-4D97-AF65-F5344CB8AC3E}">
        <p14:creationId xmlns:p14="http://schemas.microsoft.com/office/powerpoint/2010/main" val="149854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86B46-D96F-4D72-B226-2FCC862865A6}" type="datetimeFigureOut">
              <a:rPr lang="es-CO" smtClean="0"/>
              <a:t>9/03/2017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5569A-DCCE-41CF-8A79-82EFE8165A38}" type="slidenum">
              <a:rPr lang="es-CO" smtClean="0"/>
              <a:t>‹Nº›</a:t>
            </a:fld>
            <a:endParaRPr lang="es-CO"/>
          </a:p>
        </p:txBody>
      </p:sp>
    </p:spTree>
    <p:extLst>
      <p:ext uri="{BB962C8B-B14F-4D97-AF65-F5344CB8AC3E}">
        <p14:creationId xmlns:p14="http://schemas.microsoft.com/office/powerpoint/2010/main" val="3740906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 y="0"/>
            <a:ext cx="914788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p:txBody>
          <a:bodyPr>
            <a:normAutofit fontScale="90000"/>
          </a:bodyPr>
          <a:lstStyle/>
          <a:p>
            <a:r>
              <a:rPr lang="es-CO" b="1" i="1" dirty="0" smtClean="0">
                <a:solidFill>
                  <a:schemeClr val="bg1"/>
                </a:solidFill>
                <a:effectLst>
                  <a:outerShdw blurRad="38100" dist="38100" dir="2700000" algn="tl">
                    <a:srgbClr val="000000">
                      <a:alpha val="43137"/>
                    </a:srgbClr>
                  </a:outerShdw>
                </a:effectLst>
              </a:rPr>
              <a:t>SISTEMA DE GESTIÓN AMBIENTAL EN UNA CURTIEMBRES</a:t>
            </a:r>
            <a:endParaRPr lang="es-CO" b="1" i="1" dirty="0">
              <a:solidFill>
                <a:schemeClr val="bg1"/>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p:txBody>
          <a:bodyPr>
            <a:normAutofit/>
          </a:bodyPr>
          <a:lstStyle/>
          <a:p>
            <a:r>
              <a:rPr lang="es-CO" sz="4000" b="1" i="1" dirty="0" smtClean="0">
                <a:effectLst>
                  <a:outerShdw blurRad="38100" dist="38100" dir="2700000" algn="tl">
                    <a:srgbClr val="000000">
                      <a:alpha val="43137"/>
                    </a:srgbClr>
                  </a:outerShdw>
                </a:effectLst>
                <a:latin typeface="Calibri (Titulo)"/>
              </a:rPr>
              <a:t>SEGÚN LA ISO 14001</a:t>
            </a:r>
            <a:endParaRPr lang="es-CO" sz="4000" b="1" i="1" dirty="0">
              <a:effectLst>
                <a:outerShdw blurRad="38100" dist="38100" dir="2700000" algn="tl">
                  <a:srgbClr val="000000">
                    <a:alpha val="43137"/>
                  </a:srgbClr>
                </a:outerShdw>
              </a:effectLst>
              <a:latin typeface="Calibri (Titulo)"/>
            </a:endParaRPr>
          </a:p>
        </p:txBody>
      </p:sp>
    </p:spTree>
    <p:extLst>
      <p:ext uri="{BB962C8B-B14F-4D97-AF65-F5344CB8AC3E}">
        <p14:creationId xmlns:p14="http://schemas.microsoft.com/office/powerpoint/2010/main" val="172145516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 y="4414"/>
            <a:ext cx="9144000" cy="684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CO" b="1" i="1" dirty="0" smtClean="0">
                <a:solidFill>
                  <a:schemeClr val="bg1"/>
                </a:solidFill>
                <a:effectLst>
                  <a:outerShdw blurRad="38100" dist="38100" dir="2700000" algn="tl">
                    <a:srgbClr val="000000">
                      <a:alpha val="43137"/>
                    </a:srgbClr>
                  </a:outerShdw>
                </a:effectLst>
              </a:rPr>
              <a:t>ETAPA DE CURTIDO </a:t>
            </a:r>
            <a:endParaRPr lang="es-CO" b="1" i="1" dirty="0">
              <a:solidFill>
                <a:schemeClr val="bg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r>
              <a:rPr lang="es-CO" sz="2800" b="1" i="1" dirty="0" smtClean="0">
                <a:solidFill>
                  <a:schemeClr val="bg1"/>
                </a:solidFill>
                <a:effectLst>
                  <a:outerShdw blurRad="38100" dist="38100" dir="2700000" algn="tl">
                    <a:srgbClr val="000000">
                      <a:alpha val="43137"/>
                    </a:srgbClr>
                  </a:outerShdw>
                </a:effectLst>
              </a:rPr>
              <a:t>CURTIDO: </a:t>
            </a:r>
            <a:r>
              <a:rPr lang="es-CO" sz="2800" b="1" i="1" dirty="0" smtClean="0">
                <a:solidFill>
                  <a:schemeClr val="bg1">
                    <a:lumMod val="75000"/>
                  </a:schemeClr>
                </a:solidFill>
                <a:effectLst>
                  <a:outerShdw blurRad="38100" dist="38100" dir="2700000" algn="tl">
                    <a:srgbClr val="000000">
                      <a:alpha val="43137"/>
                    </a:srgbClr>
                  </a:outerShdw>
                </a:effectLst>
              </a:rPr>
              <a:t>Proceso por el cual se estabiliza el colágeno de la piel mediante agentes curtientes minerales o vegetales, transformándola en cuero, siendo las sales de cromo las más utilizadas.</a:t>
            </a:r>
          </a:p>
          <a:p>
            <a:r>
              <a:rPr lang="es-CO" sz="2800" b="1" dirty="0" smtClean="0">
                <a:solidFill>
                  <a:schemeClr val="bg1"/>
                </a:solidFill>
                <a:effectLst>
                  <a:outerShdw blurRad="38100" dist="38100" dir="2700000" algn="tl">
                    <a:srgbClr val="000000">
                      <a:alpha val="43137"/>
                    </a:srgbClr>
                  </a:outerShdw>
                </a:effectLst>
              </a:rPr>
              <a:t>ESCURRIDO. </a:t>
            </a:r>
            <a:r>
              <a:rPr lang="es-CO" sz="2800" b="1" dirty="0" smtClean="0">
                <a:solidFill>
                  <a:schemeClr val="bg1">
                    <a:lumMod val="75000"/>
                  </a:schemeClr>
                </a:solidFill>
                <a:effectLst>
                  <a:outerShdw blurRad="38100" dist="38100" dir="2700000" algn="tl">
                    <a:srgbClr val="000000">
                      <a:alpha val="43137"/>
                    </a:srgbClr>
                  </a:outerShdw>
                </a:effectLst>
              </a:rPr>
              <a:t>Operación </a:t>
            </a:r>
            <a:r>
              <a:rPr lang="es-CO" sz="2800" b="1" dirty="0">
                <a:solidFill>
                  <a:schemeClr val="bg1">
                    <a:lumMod val="75000"/>
                  </a:schemeClr>
                </a:solidFill>
                <a:effectLst>
                  <a:outerShdw blurRad="38100" dist="38100" dir="2700000" algn="tl">
                    <a:srgbClr val="000000">
                      <a:alpha val="43137"/>
                    </a:srgbClr>
                  </a:outerShdw>
                </a:effectLst>
              </a:rPr>
              <a:t>mecánica que quita gran parte de la humedad del "</a:t>
            </a:r>
            <a:r>
              <a:rPr lang="es-CO" sz="2800" b="1" dirty="0" err="1">
                <a:solidFill>
                  <a:schemeClr val="bg1">
                    <a:lumMod val="75000"/>
                  </a:schemeClr>
                </a:solidFill>
                <a:effectLst>
                  <a:outerShdw blurRad="38100" dist="38100" dir="2700000" algn="tl">
                    <a:srgbClr val="000000">
                      <a:alpha val="43137"/>
                    </a:srgbClr>
                  </a:outerShdw>
                </a:effectLst>
              </a:rPr>
              <a:t>wet</a:t>
            </a:r>
            <a:r>
              <a:rPr lang="es-CO" sz="2800" b="1" dirty="0">
                <a:solidFill>
                  <a:schemeClr val="bg1">
                    <a:lumMod val="75000"/>
                  </a:schemeClr>
                </a:solidFill>
                <a:effectLst>
                  <a:outerShdw blurRad="38100" dist="38100" dir="2700000" algn="tl">
                    <a:srgbClr val="000000">
                      <a:alpha val="43137"/>
                    </a:srgbClr>
                  </a:outerShdw>
                </a:effectLst>
              </a:rPr>
              <a:t> blue". El volumen de este efluente no es importante pero tiene un potencial contaminante debido al contenido de cromo y bajo pH.</a:t>
            </a:r>
          </a:p>
        </p:txBody>
      </p:sp>
    </p:spTree>
    <p:extLst>
      <p:ext uri="{BB962C8B-B14F-4D97-AF65-F5344CB8AC3E}">
        <p14:creationId xmlns:p14="http://schemas.microsoft.com/office/powerpoint/2010/main" val="30942046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722"/>
            <a:ext cx="9138866" cy="687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CO" b="1" i="1" dirty="0" smtClean="0">
                <a:solidFill>
                  <a:schemeClr val="bg1"/>
                </a:solidFill>
                <a:effectLst>
                  <a:outerShdw blurRad="38100" dist="38100" dir="2700000" algn="tl">
                    <a:srgbClr val="000000">
                      <a:alpha val="43137"/>
                    </a:srgbClr>
                  </a:outerShdw>
                </a:effectLst>
              </a:rPr>
              <a:t>PROCESOS MECÁNICOS DE POST-CURTICIÓN</a:t>
            </a:r>
            <a:endParaRPr lang="es-CO" b="1" i="1" dirty="0">
              <a:solidFill>
                <a:schemeClr val="bg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fontScale="62500" lnSpcReduction="20000"/>
          </a:bodyPr>
          <a:lstStyle/>
          <a:p>
            <a:r>
              <a:rPr lang="es-CO" b="1" i="1" dirty="0">
                <a:solidFill>
                  <a:schemeClr val="bg1">
                    <a:lumMod val="75000"/>
                  </a:schemeClr>
                </a:solidFill>
                <a:effectLst>
                  <a:outerShdw blurRad="38100" dist="38100" dir="2700000" algn="tl">
                    <a:srgbClr val="000000">
                      <a:alpha val="43137"/>
                    </a:srgbClr>
                  </a:outerShdw>
                </a:effectLst>
              </a:rPr>
              <a:t>A continuación del curtido, se efectúan ciertas operaciones mecánicas que propenden a dar un espesor específico y homogéneo al cuero. Estas operaciones son:</a:t>
            </a:r>
          </a:p>
          <a:p>
            <a:r>
              <a:rPr lang="es-CO" b="1" i="1" dirty="0" smtClean="0">
                <a:solidFill>
                  <a:schemeClr val="bg1"/>
                </a:solidFill>
                <a:effectLst>
                  <a:outerShdw blurRad="38100" dist="38100" dir="2700000" algn="tl">
                    <a:srgbClr val="000000">
                      <a:alpha val="43137"/>
                    </a:srgbClr>
                  </a:outerShdw>
                </a:effectLst>
              </a:rPr>
              <a:t>DESAGUADO MECÁNICO: </a:t>
            </a:r>
            <a:r>
              <a:rPr lang="es-CO" b="1" i="1" dirty="0" smtClean="0">
                <a:solidFill>
                  <a:schemeClr val="bg1">
                    <a:lumMod val="75000"/>
                  </a:schemeClr>
                </a:solidFill>
                <a:effectLst>
                  <a:outerShdw blurRad="38100" dist="38100" dir="2700000" algn="tl">
                    <a:srgbClr val="000000">
                      <a:alpha val="43137"/>
                    </a:srgbClr>
                  </a:outerShdw>
                </a:effectLst>
              </a:rPr>
              <a:t>Para </a:t>
            </a:r>
            <a:r>
              <a:rPr lang="es-CO" b="1" i="1" dirty="0">
                <a:solidFill>
                  <a:schemeClr val="bg1">
                    <a:lumMod val="75000"/>
                  </a:schemeClr>
                </a:solidFill>
                <a:effectLst>
                  <a:outerShdw blurRad="38100" dist="38100" dir="2700000" algn="tl">
                    <a:srgbClr val="000000">
                      <a:alpha val="43137"/>
                    </a:srgbClr>
                  </a:outerShdw>
                </a:effectLst>
              </a:rPr>
              <a:t>eliminar el exceso de humedad del "</a:t>
            </a:r>
            <a:r>
              <a:rPr lang="es-CO" b="1" i="1" dirty="0" err="1">
                <a:solidFill>
                  <a:schemeClr val="bg1">
                    <a:lumMod val="75000"/>
                  </a:schemeClr>
                </a:solidFill>
                <a:effectLst>
                  <a:outerShdw blurRad="38100" dist="38100" dir="2700000" algn="tl">
                    <a:srgbClr val="000000">
                      <a:alpha val="43137"/>
                    </a:srgbClr>
                  </a:outerShdw>
                </a:effectLst>
              </a:rPr>
              <a:t>wet</a:t>
            </a:r>
            <a:r>
              <a:rPr lang="es-CO" b="1" i="1" dirty="0">
                <a:solidFill>
                  <a:schemeClr val="bg1">
                    <a:lumMod val="75000"/>
                  </a:schemeClr>
                </a:solidFill>
                <a:effectLst>
                  <a:outerShdw blurRad="38100" dist="38100" dir="2700000" algn="tl">
                    <a:srgbClr val="000000">
                      <a:alpha val="43137"/>
                    </a:srgbClr>
                  </a:outerShdw>
                </a:effectLst>
              </a:rPr>
              <a:t> blue", además permite entregarle una adecuada mecanización al cuero para los procesos siguientes. El volumen de este efluente no es importante pero tiene un potencial contaminante debido al contenido de cromo y bajo pH.</a:t>
            </a:r>
          </a:p>
          <a:p>
            <a:r>
              <a:rPr lang="es-CO" b="1" i="1" dirty="0" smtClean="0">
                <a:solidFill>
                  <a:schemeClr val="bg1"/>
                </a:solidFill>
                <a:effectLst>
                  <a:outerShdw blurRad="38100" dist="38100" dir="2700000" algn="tl">
                    <a:srgbClr val="000000">
                      <a:alpha val="43137"/>
                    </a:srgbClr>
                  </a:outerShdw>
                </a:effectLst>
              </a:rPr>
              <a:t>DIVIDIDO O PARTIDO: </a:t>
            </a:r>
            <a:r>
              <a:rPr lang="es-CO" b="1" i="1" dirty="0" smtClean="0">
                <a:solidFill>
                  <a:schemeClr val="bg1">
                    <a:lumMod val="75000"/>
                  </a:schemeClr>
                </a:solidFill>
                <a:effectLst>
                  <a:outerShdw blurRad="38100" dist="38100" dir="2700000" algn="tl">
                    <a:srgbClr val="000000">
                      <a:alpha val="43137"/>
                    </a:srgbClr>
                  </a:outerShdw>
                </a:effectLst>
              </a:rPr>
              <a:t>Del </a:t>
            </a:r>
            <a:r>
              <a:rPr lang="es-CO" b="1" i="1" dirty="0">
                <a:solidFill>
                  <a:schemeClr val="bg1">
                    <a:lumMod val="75000"/>
                  </a:schemeClr>
                </a:solidFill>
                <a:effectLst>
                  <a:outerShdw blurRad="38100" dist="38100" dir="2700000" algn="tl">
                    <a:srgbClr val="000000">
                      <a:alpha val="43137"/>
                    </a:srgbClr>
                  </a:outerShdw>
                </a:effectLst>
              </a:rPr>
              <a:t>cuero para separar el lado flor del lado carne de la piel</a:t>
            </a:r>
            <a:r>
              <a:rPr lang="es-CO" b="1" i="1" dirty="0">
                <a:effectLst>
                  <a:outerShdw blurRad="38100" dist="38100" dir="2700000" algn="tl">
                    <a:srgbClr val="000000">
                      <a:alpha val="43137"/>
                    </a:srgbClr>
                  </a:outerShdw>
                </a:effectLst>
              </a:rPr>
              <a:t>.</a:t>
            </a:r>
          </a:p>
          <a:p>
            <a:r>
              <a:rPr lang="es-CO" b="1" i="1" dirty="0" smtClean="0">
                <a:solidFill>
                  <a:schemeClr val="bg1"/>
                </a:solidFill>
                <a:effectLst>
                  <a:outerShdw blurRad="38100" dist="38100" dir="2700000" algn="tl">
                    <a:srgbClr val="000000">
                      <a:alpha val="43137"/>
                    </a:srgbClr>
                  </a:outerShdw>
                </a:effectLst>
              </a:rPr>
              <a:t>RASPADO: </a:t>
            </a:r>
            <a:r>
              <a:rPr lang="es-CO" b="1" i="1" dirty="0" smtClean="0">
                <a:solidFill>
                  <a:schemeClr val="bg1">
                    <a:lumMod val="75000"/>
                  </a:schemeClr>
                </a:solidFill>
                <a:effectLst>
                  <a:outerShdw blurRad="38100" dist="38100" dir="2700000" algn="tl">
                    <a:srgbClr val="000000">
                      <a:alpha val="43137"/>
                    </a:srgbClr>
                  </a:outerShdw>
                </a:effectLst>
              </a:rPr>
              <a:t>Para </a:t>
            </a:r>
            <a:r>
              <a:rPr lang="es-CO" b="1" i="1" dirty="0">
                <a:solidFill>
                  <a:schemeClr val="bg1">
                    <a:lumMod val="75000"/>
                  </a:schemeClr>
                </a:solidFill>
                <a:effectLst>
                  <a:outerShdw blurRad="38100" dist="38100" dir="2700000" algn="tl">
                    <a:srgbClr val="000000">
                      <a:alpha val="43137"/>
                    </a:srgbClr>
                  </a:outerShdw>
                </a:effectLst>
              </a:rPr>
              <a:t>dar espesor definido y homogéneo al cuero. Produce un aserrín que contiene Cr</a:t>
            </a:r>
            <a:r>
              <a:rPr lang="es-CO" b="1" i="1" baseline="30000" dirty="0">
                <a:solidFill>
                  <a:schemeClr val="bg1">
                    <a:lumMod val="75000"/>
                  </a:schemeClr>
                </a:solidFill>
                <a:effectLst>
                  <a:outerShdw blurRad="38100" dist="38100" dir="2700000" algn="tl">
                    <a:srgbClr val="000000">
                      <a:alpha val="43137"/>
                    </a:srgbClr>
                  </a:outerShdw>
                </a:effectLst>
              </a:rPr>
              <a:t>+3</a:t>
            </a:r>
            <a:r>
              <a:rPr lang="es-CO" b="1" i="1" dirty="0">
                <a:solidFill>
                  <a:schemeClr val="bg1">
                    <a:lumMod val="75000"/>
                  </a:schemeClr>
                </a:solidFill>
                <a:effectLst>
                  <a:outerShdw blurRad="38100" dist="38100" dir="2700000" algn="tl">
                    <a:srgbClr val="000000">
                      <a:alpha val="43137"/>
                    </a:srgbClr>
                  </a:outerShdw>
                </a:effectLst>
              </a:rPr>
              <a:t> en aquellos cueros que han tenido un curtido mineral.</a:t>
            </a:r>
          </a:p>
          <a:p>
            <a:r>
              <a:rPr lang="es-CO" b="1" i="1" dirty="0" smtClean="0">
                <a:solidFill>
                  <a:schemeClr val="bg1"/>
                </a:solidFill>
                <a:effectLst>
                  <a:outerShdw blurRad="38100" dist="38100" dir="2700000" algn="tl">
                    <a:srgbClr val="000000">
                      <a:alpha val="43137"/>
                    </a:srgbClr>
                  </a:outerShdw>
                </a:effectLst>
              </a:rPr>
              <a:t>RECORTES: </a:t>
            </a:r>
            <a:r>
              <a:rPr lang="es-CO" b="1" i="1" dirty="0">
                <a:solidFill>
                  <a:schemeClr val="bg1">
                    <a:lumMod val="75000"/>
                  </a:schemeClr>
                </a:solidFill>
                <a:effectLst>
                  <a:outerShdw blurRad="38100" dist="38100" dir="2700000" algn="tl">
                    <a:srgbClr val="000000">
                      <a:alpha val="43137"/>
                    </a:srgbClr>
                  </a:outerShdw>
                </a:effectLst>
              </a:rPr>
              <a:t>Proceso por el cual se elimina las partes del cuero que no van a tener una utilización posterior. Genera restos de cuero terminado, los que aportan retazos de cuero con contenido de Cr</a:t>
            </a:r>
            <a:r>
              <a:rPr lang="es-CO" b="1" i="1" baseline="30000" dirty="0">
                <a:solidFill>
                  <a:schemeClr val="bg1">
                    <a:lumMod val="75000"/>
                  </a:schemeClr>
                </a:solidFill>
                <a:effectLst>
                  <a:outerShdw blurRad="38100" dist="38100" dir="2700000" algn="tl">
                    <a:srgbClr val="000000">
                      <a:alpha val="43137"/>
                    </a:srgbClr>
                  </a:outerShdw>
                </a:effectLst>
              </a:rPr>
              <a:t>+3</a:t>
            </a:r>
            <a:r>
              <a:rPr lang="es-CO" b="1" i="1" dirty="0">
                <a:solidFill>
                  <a:schemeClr val="bg1">
                    <a:lumMod val="75000"/>
                  </a:schemeClr>
                </a:solidFill>
                <a:effectLst>
                  <a:outerShdw blurRad="38100" dist="38100" dir="2700000" algn="tl">
                    <a:srgbClr val="000000">
                      <a:alpha val="43137"/>
                    </a:srgbClr>
                  </a:outerShdw>
                </a:effectLst>
              </a:rPr>
              <a:t> cuando el curtido ha sido al cromo, a éstos restos se los denomina "virutas de cromo".</a:t>
            </a:r>
          </a:p>
          <a:p>
            <a:endParaRPr lang="es-CO" dirty="0"/>
          </a:p>
        </p:txBody>
      </p:sp>
    </p:spTree>
    <p:extLst>
      <p:ext uri="{BB962C8B-B14F-4D97-AF65-F5344CB8AC3E}">
        <p14:creationId xmlns:p14="http://schemas.microsoft.com/office/powerpoint/2010/main" val="133139163"/>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634"/>
            <a:ext cx="9144000" cy="672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CO" b="1" i="1" dirty="0" smtClean="0">
                <a:solidFill>
                  <a:schemeClr val="bg1"/>
                </a:solidFill>
                <a:effectLst>
                  <a:outerShdw blurRad="38100" dist="38100" dir="2700000" algn="tl">
                    <a:srgbClr val="000000">
                      <a:alpha val="43137"/>
                    </a:srgbClr>
                  </a:outerShdw>
                </a:effectLst>
              </a:rPr>
              <a:t>SECADO Y TERMINACIÓN</a:t>
            </a:r>
            <a:endParaRPr lang="es-CO" b="1" i="1" dirty="0">
              <a:solidFill>
                <a:schemeClr val="bg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fontScale="77500" lnSpcReduction="20000"/>
          </a:bodyPr>
          <a:lstStyle/>
          <a:p>
            <a:r>
              <a:rPr lang="es-CO" b="1" i="1" dirty="0">
                <a:solidFill>
                  <a:schemeClr val="bg1">
                    <a:lumMod val="75000"/>
                  </a:schemeClr>
                </a:solidFill>
                <a:effectLst>
                  <a:outerShdw blurRad="38100" dist="38100" dir="2700000" algn="tl">
                    <a:srgbClr val="000000">
                      <a:alpha val="43137"/>
                    </a:srgbClr>
                  </a:outerShdw>
                </a:effectLst>
              </a:rPr>
              <a:t>Los cueros, una vez recurtidos, son desaguados y retenidos para eliminar el exceso de humedad, además son estirados y preparados para luego secarlos. El proceso final incluye el tratamiento mecánico del lado flor y el descarne, seguido de la aplicación de las capas de terminación.</a:t>
            </a:r>
          </a:p>
          <a:p>
            <a:r>
              <a:rPr lang="es-CO" b="1" i="1" dirty="0">
                <a:solidFill>
                  <a:schemeClr val="bg1">
                    <a:lumMod val="75000"/>
                  </a:schemeClr>
                </a:solidFill>
                <a:effectLst>
                  <a:outerShdw blurRad="38100" dist="38100" dir="2700000" algn="tl">
                    <a:srgbClr val="000000">
                      <a:alpha val="43137"/>
                    </a:srgbClr>
                  </a:outerShdw>
                </a:effectLst>
              </a:rPr>
              <a:t>La terminación consiste en anilinas o pigmentos dispersos en un </a:t>
            </a:r>
            <a:r>
              <a:rPr lang="es-CO" b="1" i="1" dirty="0" smtClean="0">
                <a:solidFill>
                  <a:schemeClr val="bg1">
                    <a:lumMod val="75000"/>
                  </a:schemeClr>
                </a:solidFill>
                <a:effectLst>
                  <a:outerShdw blurRad="38100" dist="38100" dir="2700000" algn="tl">
                    <a:srgbClr val="000000">
                      <a:alpha val="43137"/>
                    </a:srgbClr>
                  </a:outerShdw>
                </a:effectLst>
              </a:rPr>
              <a:t>binde, </a:t>
            </a:r>
            <a:r>
              <a:rPr lang="es-CO" b="1" i="1" dirty="0">
                <a:solidFill>
                  <a:schemeClr val="bg1">
                    <a:lumMod val="75000"/>
                  </a:schemeClr>
                </a:solidFill>
                <a:effectLst>
                  <a:outerShdw blurRad="38100" dist="38100" dir="2700000" algn="tl">
                    <a:srgbClr val="000000">
                      <a:alpha val="43137"/>
                    </a:srgbClr>
                  </a:outerShdw>
                </a:effectLst>
              </a:rPr>
              <a:t>típicamente caseína o polímeros acrílicos o </a:t>
            </a:r>
            <a:r>
              <a:rPr lang="es-CO" b="1" i="1" dirty="0" smtClean="0">
                <a:solidFill>
                  <a:schemeClr val="bg1">
                    <a:lumMod val="75000"/>
                  </a:schemeClr>
                </a:solidFill>
                <a:effectLst>
                  <a:outerShdw blurRad="38100" dist="38100" dir="2700000" algn="tl">
                    <a:srgbClr val="000000">
                      <a:alpha val="43137"/>
                    </a:srgbClr>
                  </a:outerShdw>
                </a:effectLst>
              </a:rPr>
              <a:t>poliuretanitos, </a:t>
            </a:r>
            <a:r>
              <a:rPr lang="es-CO" b="1" i="1" dirty="0">
                <a:solidFill>
                  <a:schemeClr val="bg1">
                    <a:lumMod val="75000"/>
                  </a:schemeClr>
                </a:solidFill>
                <a:effectLst>
                  <a:outerShdw blurRad="38100" dist="38100" dir="2700000" algn="tl">
                    <a:srgbClr val="000000">
                      <a:alpha val="43137"/>
                    </a:srgbClr>
                  </a:outerShdw>
                </a:effectLst>
              </a:rPr>
              <a:t>los que son aplicados por felpa, pistola o rodillo. Lacas </a:t>
            </a:r>
            <a:r>
              <a:rPr lang="es-CO" b="1" i="1" dirty="0" smtClean="0">
                <a:solidFill>
                  <a:schemeClr val="bg1">
                    <a:lumMod val="75000"/>
                  </a:schemeClr>
                </a:solidFill>
                <a:effectLst>
                  <a:outerShdw blurRad="38100" dist="38100" dir="2700000" algn="tl">
                    <a:srgbClr val="000000">
                      <a:alpha val="43137"/>
                    </a:srgbClr>
                  </a:outerShdw>
                </a:effectLst>
              </a:rPr>
              <a:t>nitro celulósicas </a:t>
            </a:r>
            <a:r>
              <a:rPr lang="es-CO" b="1" i="1" dirty="0">
                <a:solidFill>
                  <a:schemeClr val="bg1">
                    <a:lumMod val="75000"/>
                  </a:schemeClr>
                </a:solidFill>
                <a:effectLst>
                  <a:outerShdw blurRad="38100" dist="38100" dir="2700000" algn="tl">
                    <a:srgbClr val="000000">
                      <a:alpha val="43137"/>
                    </a:srgbClr>
                  </a:outerShdw>
                </a:effectLst>
              </a:rPr>
              <a:t>o uretánicas pueden ser aplicadas con solventes orgánicos como capas de superficie.</a:t>
            </a:r>
          </a:p>
          <a:p>
            <a:r>
              <a:rPr lang="es-CO" b="1" i="1" dirty="0">
                <a:solidFill>
                  <a:schemeClr val="bg1">
                    <a:lumMod val="75000"/>
                  </a:schemeClr>
                </a:solidFill>
                <a:effectLst>
                  <a:outerShdw blurRad="38100" dist="38100" dir="2700000" algn="tl">
                    <a:srgbClr val="000000">
                      <a:alpha val="43137"/>
                    </a:srgbClr>
                  </a:outerShdw>
                </a:effectLst>
              </a:rPr>
              <a:t>Los sistemas de terminación basados en el no uso de solventes, están siendo desarrollados</a:t>
            </a:r>
          </a:p>
          <a:p>
            <a:endParaRPr lang="es-CO" dirty="0"/>
          </a:p>
        </p:txBody>
      </p:sp>
    </p:spTree>
    <p:extLst>
      <p:ext uri="{BB962C8B-B14F-4D97-AF65-F5344CB8AC3E}">
        <p14:creationId xmlns:p14="http://schemas.microsoft.com/office/powerpoint/2010/main" val="355937431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23528" y="836712"/>
            <a:ext cx="8640960" cy="646331"/>
          </a:xfrm>
          <a:prstGeom prst="rect">
            <a:avLst/>
          </a:prstGeom>
          <a:noFill/>
        </p:spPr>
        <p:txBody>
          <a:bodyPr wrap="square" rtlCol="0">
            <a:spAutoFit/>
          </a:bodyPr>
          <a:lstStyle/>
          <a:p>
            <a:pPr algn="just"/>
            <a:r>
              <a:rPr lang="es-CO" sz="3600" b="1" i="1" dirty="0" smtClean="0">
                <a:solidFill>
                  <a:schemeClr val="tx2">
                    <a:lumMod val="60000"/>
                    <a:lumOff val="40000"/>
                  </a:schemeClr>
                </a:solidFill>
                <a:effectLst>
                  <a:outerShdw blurRad="38100" dist="38100" dir="2700000" algn="tl">
                    <a:srgbClr val="000000">
                      <a:alpha val="43137"/>
                    </a:srgbClr>
                  </a:outerShdw>
                </a:effectLst>
                <a:latin typeface="Algerian" panose="04020705040A02060702" pitchFamily="82" charset="0"/>
              </a:rPr>
              <a:t>PUNTOS CRITICOS DE UNA CURTIEMBRE</a:t>
            </a:r>
            <a:endParaRPr lang="es-CO" sz="3600" b="1" i="1" dirty="0">
              <a:solidFill>
                <a:schemeClr val="tx2">
                  <a:lumMod val="60000"/>
                  <a:lumOff val="40000"/>
                </a:schemeClr>
              </a:solidFill>
              <a:effectLst>
                <a:outerShdw blurRad="38100" dist="38100" dir="2700000" algn="tl">
                  <a:srgbClr val="000000">
                    <a:alpha val="43137"/>
                  </a:srgbClr>
                </a:outerShdw>
              </a:effectLst>
              <a:latin typeface="Algerian" panose="04020705040A02060702" pitchFamily="82" charset="0"/>
            </a:endParaRPr>
          </a:p>
        </p:txBody>
      </p:sp>
      <p:sp>
        <p:nvSpPr>
          <p:cNvPr id="3" name="2 CuadroTexto"/>
          <p:cNvSpPr txBox="1"/>
          <p:nvPr/>
        </p:nvSpPr>
        <p:spPr>
          <a:xfrm>
            <a:off x="683568" y="1659284"/>
            <a:ext cx="7920880" cy="3539430"/>
          </a:xfrm>
          <a:prstGeom prst="rect">
            <a:avLst/>
          </a:prstGeom>
          <a:noFill/>
        </p:spPr>
        <p:txBody>
          <a:bodyPr wrap="square" rtlCol="0">
            <a:spAutoFit/>
          </a:bodyPr>
          <a:lstStyle/>
          <a:p>
            <a:pPr marL="285750" indent="-285750">
              <a:buFont typeface="Arial" panose="020B0604020202020204" pitchFamily="34" charset="0"/>
              <a:buChar char="•"/>
            </a:pPr>
            <a:r>
              <a:rPr lang="es-CO" sz="2800" b="1" i="1" dirty="0" smtClean="0">
                <a:solidFill>
                  <a:schemeClr val="tx1">
                    <a:lumMod val="95000"/>
                    <a:lumOff val="5000"/>
                  </a:schemeClr>
                </a:solidFill>
                <a:effectLst>
                  <a:outerShdw blurRad="38100" dist="38100" dir="2700000" algn="tl">
                    <a:srgbClr val="000000">
                      <a:alpha val="43137"/>
                    </a:srgbClr>
                  </a:outerShdw>
                </a:effectLst>
              </a:rPr>
              <a:t>La generación de materia orgánica.</a:t>
            </a:r>
          </a:p>
          <a:p>
            <a:pPr marL="285750" indent="-285750">
              <a:buFont typeface="Arial" panose="020B0604020202020204" pitchFamily="34" charset="0"/>
              <a:buChar char="•"/>
            </a:pPr>
            <a:r>
              <a:rPr lang="es-CO" sz="2800" b="1" i="1" dirty="0" smtClean="0">
                <a:solidFill>
                  <a:schemeClr val="tx1">
                    <a:lumMod val="95000"/>
                    <a:lumOff val="5000"/>
                  </a:schemeClr>
                </a:solidFill>
                <a:effectLst>
                  <a:outerShdw blurRad="38100" dist="38100" dir="2700000" algn="tl">
                    <a:srgbClr val="000000">
                      <a:alpha val="43137"/>
                    </a:srgbClr>
                  </a:outerShdw>
                </a:effectLst>
              </a:rPr>
              <a:t>Generación de aguas residuales </a:t>
            </a:r>
          </a:p>
          <a:p>
            <a:pPr marL="285750" indent="-285750">
              <a:buFont typeface="Arial" panose="020B0604020202020204" pitchFamily="34" charset="0"/>
              <a:buChar char="•"/>
            </a:pPr>
            <a:r>
              <a:rPr lang="es-CO" sz="2800" b="1" i="1" dirty="0" smtClean="0">
                <a:solidFill>
                  <a:schemeClr val="tx1">
                    <a:lumMod val="95000"/>
                    <a:lumOff val="5000"/>
                  </a:schemeClr>
                </a:solidFill>
                <a:effectLst>
                  <a:outerShdw blurRad="38100" dist="38100" dir="2700000" algn="tl">
                    <a:srgbClr val="000000">
                      <a:alpha val="43137"/>
                    </a:srgbClr>
                  </a:outerShdw>
                </a:effectLst>
              </a:rPr>
              <a:t>Degradación del suelo y sus características</a:t>
            </a:r>
            <a:endParaRPr lang="es-CO" sz="1600" b="1" i="1" dirty="0" smtClean="0">
              <a:solidFill>
                <a:schemeClr val="tx1">
                  <a:lumMod val="95000"/>
                  <a:lumOff val="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s-CO" sz="2800" b="1" i="1" dirty="0" smtClean="0">
                <a:solidFill>
                  <a:schemeClr val="tx1">
                    <a:lumMod val="95000"/>
                    <a:lumOff val="5000"/>
                  </a:schemeClr>
                </a:solidFill>
                <a:effectLst>
                  <a:outerShdw blurRad="38100" dist="38100" dir="2700000" algn="tl">
                    <a:srgbClr val="000000">
                      <a:alpha val="43137"/>
                    </a:srgbClr>
                  </a:outerShdw>
                </a:effectLst>
              </a:rPr>
              <a:t>Generación de RESPEL</a:t>
            </a:r>
          </a:p>
          <a:p>
            <a:pPr marL="285750" indent="-285750">
              <a:buFont typeface="Arial" panose="020B0604020202020204" pitchFamily="34" charset="0"/>
              <a:buChar char="•"/>
            </a:pPr>
            <a:r>
              <a:rPr lang="es-CO" sz="2800" b="1" i="1" dirty="0" smtClean="0">
                <a:solidFill>
                  <a:schemeClr val="tx1">
                    <a:lumMod val="95000"/>
                    <a:lumOff val="5000"/>
                  </a:schemeClr>
                </a:solidFill>
                <a:effectLst>
                  <a:outerShdw blurRad="38100" dist="38100" dir="2700000" algn="tl">
                    <a:srgbClr val="000000">
                      <a:alpha val="43137"/>
                    </a:srgbClr>
                  </a:outerShdw>
                </a:effectLst>
              </a:rPr>
              <a:t>Generación de material participado</a:t>
            </a:r>
          </a:p>
          <a:p>
            <a:pPr marL="285750" indent="-285750">
              <a:buFont typeface="Arial" panose="020B0604020202020204" pitchFamily="34" charset="0"/>
              <a:buChar char="•"/>
            </a:pPr>
            <a:r>
              <a:rPr lang="es-CO" sz="2800" b="1" i="1" dirty="0" smtClean="0">
                <a:solidFill>
                  <a:schemeClr val="tx1">
                    <a:lumMod val="95000"/>
                    <a:lumOff val="5000"/>
                  </a:schemeClr>
                </a:solidFill>
                <a:effectLst>
                  <a:outerShdw blurRad="38100" dist="38100" dir="2700000" algn="tl">
                    <a:srgbClr val="000000">
                      <a:alpha val="43137"/>
                    </a:srgbClr>
                  </a:outerShdw>
                </a:effectLst>
              </a:rPr>
              <a:t>Afectación de la salud por agentes patógenos.</a:t>
            </a:r>
          </a:p>
          <a:p>
            <a:pPr marL="285750" indent="-285750">
              <a:buFont typeface="Arial" panose="020B0604020202020204" pitchFamily="34" charset="0"/>
              <a:buChar char="•"/>
            </a:pPr>
            <a:r>
              <a:rPr lang="es-CO" sz="2800" b="1" i="1" dirty="0" smtClean="0">
                <a:solidFill>
                  <a:schemeClr val="tx1">
                    <a:lumMod val="95000"/>
                    <a:lumOff val="5000"/>
                  </a:schemeClr>
                </a:solidFill>
                <a:effectLst>
                  <a:outerShdw blurRad="38100" dist="38100" dir="2700000" algn="tl">
                    <a:srgbClr val="000000">
                      <a:alpha val="43137"/>
                    </a:srgbClr>
                  </a:outerShdw>
                </a:effectLst>
              </a:rPr>
              <a:t>Consumo excesivo de servicios.</a:t>
            </a:r>
          </a:p>
          <a:p>
            <a:pPr marL="285750" indent="-285750">
              <a:buFont typeface="Arial" panose="020B0604020202020204" pitchFamily="34" charset="0"/>
              <a:buChar char="•"/>
            </a:pPr>
            <a:r>
              <a:rPr lang="es-CO" sz="2800" b="1" i="1" dirty="0" smtClean="0">
                <a:solidFill>
                  <a:schemeClr val="tx1">
                    <a:lumMod val="95000"/>
                    <a:lumOff val="5000"/>
                  </a:schemeClr>
                </a:solidFill>
                <a:effectLst>
                  <a:outerShdw blurRad="38100" dist="38100" dir="2700000" algn="tl">
                    <a:srgbClr val="000000">
                      <a:alpha val="43137"/>
                    </a:srgbClr>
                  </a:outerShdw>
                </a:effectLst>
              </a:rPr>
              <a:t>Generación de olores.</a:t>
            </a:r>
          </a:p>
        </p:txBody>
      </p:sp>
    </p:spTree>
    <p:extLst>
      <p:ext uri="{BB962C8B-B14F-4D97-AF65-F5344CB8AC3E}">
        <p14:creationId xmlns:p14="http://schemas.microsoft.com/office/powerpoint/2010/main" val="117091384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0" y="0"/>
            <a:ext cx="915965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CO" b="1" i="1" dirty="0" smtClean="0">
                <a:solidFill>
                  <a:schemeClr val="bg1"/>
                </a:solidFill>
                <a:effectLst>
                  <a:outerShdw blurRad="38100" dist="38100" dir="2700000" algn="tl">
                    <a:srgbClr val="000000">
                      <a:alpha val="43137"/>
                    </a:srgbClr>
                  </a:outerShdw>
                </a:effectLst>
              </a:rPr>
              <a:t>¿QUÉ ES UNA CURTIEMBRES?</a:t>
            </a:r>
            <a:endParaRPr lang="es-CO" b="1" i="1" dirty="0">
              <a:solidFill>
                <a:schemeClr val="bg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marL="0" indent="0">
              <a:buNone/>
            </a:pPr>
            <a:r>
              <a:rPr lang="es-CO" b="1" i="1" dirty="0" smtClean="0">
                <a:solidFill>
                  <a:schemeClr val="bg1">
                    <a:lumMod val="50000"/>
                  </a:schemeClr>
                </a:solidFill>
                <a:effectLst>
                  <a:outerShdw blurRad="38100" dist="38100" dir="2700000" algn="tl">
                    <a:srgbClr val="000000">
                      <a:alpha val="43137"/>
                    </a:srgbClr>
                  </a:outerShdw>
                </a:effectLst>
              </a:rPr>
              <a:t>Una curtiembre, curtiduría o teneduría es el lugar donde se realiza el curtido es decir proceso que convierte las pieles de los animales en cuero. Este procesamiento de pieles cuenta con cuatro etapas fundamentales que son: limpieza, curtido, re curtimiento y acabado. La práctica del curtido del cuero es muy antigua, se conoce desde hace más de 150 años.</a:t>
            </a:r>
          </a:p>
          <a:p>
            <a:pPr marL="0" indent="0">
              <a:buNone/>
            </a:pPr>
            <a:endParaRPr lang="es-CO" dirty="0" smtClean="0"/>
          </a:p>
          <a:p>
            <a:pPr marL="0" indent="0">
              <a:buNone/>
            </a:pPr>
            <a:endParaRPr lang="es-CO" dirty="0" smtClean="0"/>
          </a:p>
          <a:p>
            <a:pPr marL="0" indent="0">
              <a:buNone/>
            </a:pPr>
            <a:endParaRPr lang="es-CO" dirty="0"/>
          </a:p>
        </p:txBody>
      </p:sp>
    </p:spTree>
    <p:extLst>
      <p:ext uri="{BB962C8B-B14F-4D97-AF65-F5344CB8AC3E}">
        <p14:creationId xmlns:p14="http://schemas.microsoft.com/office/powerpoint/2010/main" val="265932790"/>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chemeClr val="bg1"/>
                </a:solidFill>
              </a:rPr>
              <a:t>POLITICA AMBIENTAL </a:t>
            </a:r>
            <a:endParaRPr lang="es-CO" dirty="0">
              <a:solidFill>
                <a:schemeClr val="bg1"/>
              </a:solidFill>
            </a:endParaRPr>
          </a:p>
        </p:txBody>
      </p:sp>
      <p:sp>
        <p:nvSpPr>
          <p:cNvPr id="5" name="4 Marcador de contenido"/>
          <p:cNvSpPr>
            <a:spLocks noGrp="1"/>
          </p:cNvSpPr>
          <p:nvPr>
            <p:ph idx="1"/>
          </p:nvPr>
        </p:nvSpPr>
        <p:spPr/>
        <p:txBody>
          <a:bodyPr/>
          <a:lstStyle/>
          <a:p>
            <a:pPr marL="0" indent="0">
              <a:buNone/>
            </a:pPr>
            <a:endParaRPr lang="es-CO"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 y="11648"/>
            <a:ext cx="9144000" cy="684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325968"/>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CO" b="1" i="1" dirty="0" smtClean="0">
                <a:solidFill>
                  <a:schemeClr val="bg1"/>
                </a:solidFill>
                <a:effectLst>
                  <a:outerShdw blurRad="38100" dist="38100" dir="2700000" algn="tl">
                    <a:srgbClr val="000000">
                      <a:alpha val="43137"/>
                    </a:srgbClr>
                  </a:outerShdw>
                </a:effectLst>
              </a:rPr>
              <a:t>OBJETIVO Y ALCANCE</a:t>
            </a:r>
            <a:endParaRPr lang="es-CO" b="1" i="1" dirty="0">
              <a:solidFill>
                <a:schemeClr val="bg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CO" b="1" i="1" dirty="0" smtClean="0">
                <a:solidFill>
                  <a:schemeClr val="bg1">
                    <a:lumMod val="75000"/>
                  </a:schemeClr>
                </a:solidFill>
              </a:rPr>
              <a:t>El objetivo principal y alcance es obtener la mayor calidad en sus productos, para ello utilizan la mejor tecnología e invierten continuamente en investigaciones y desarrollo causando un mínimo impacto al medio ambiente.</a:t>
            </a:r>
          </a:p>
        </p:txBody>
      </p:sp>
    </p:spTree>
    <p:extLst>
      <p:ext uri="{BB962C8B-B14F-4D97-AF65-F5344CB8AC3E}">
        <p14:creationId xmlns:p14="http://schemas.microsoft.com/office/powerpoint/2010/main" val="1973718786"/>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91332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CO" b="1" i="1" dirty="0" smtClean="0">
                <a:solidFill>
                  <a:schemeClr val="bg1"/>
                </a:solidFill>
                <a:effectLst>
                  <a:outerShdw blurRad="38100" dist="38100" dir="2700000" algn="tl">
                    <a:srgbClr val="000000">
                      <a:alpha val="43137"/>
                    </a:srgbClr>
                  </a:outerShdw>
                </a:effectLst>
              </a:rPr>
              <a:t>PROCESO PRODUCTIVO</a:t>
            </a:r>
            <a:r>
              <a:rPr lang="es-CO" dirty="0" smtClean="0">
                <a:solidFill>
                  <a:schemeClr val="bg1"/>
                </a:solidFill>
              </a:rPr>
              <a:t>	</a:t>
            </a:r>
            <a:endParaRPr lang="es-CO" dirty="0">
              <a:solidFill>
                <a:schemeClr val="bg1"/>
              </a:solidFill>
            </a:endParaRPr>
          </a:p>
        </p:txBody>
      </p:sp>
      <p:sp>
        <p:nvSpPr>
          <p:cNvPr id="3" name="2 Marcador de contenido"/>
          <p:cNvSpPr>
            <a:spLocks noGrp="1"/>
          </p:cNvSpPr>
          <p:nvPr>
            <p:ph idx="1"/>
          </p:nvPr>
        </p:nvSpPr>
        <p:spPr/>
        <p:txBody>
          <a:bodyPr>
            <a:normAutofit fontScale="77500" lnSpcReduction="20000"/>
          </a:bodyPr>
          <a:lstStyle/>
          <a:p>
            <a:r>
              <a:rPr lang="es-CO" b="1" i="1" dirty="0" smtClean="0">
                <a:solidFill>
                  <a:schemeClr val="bg1">
                    <a:lumMod val="75000"/>
                  </a:schemeClr>
                </a:solidFill>
                <a:effectLst>
                  <a:outerShdw blurRad="38100" dist="38100" dir="2700000" algn="tl">
                    <a:srgbClr val="000000">
                      <a:alpha val="43137"/>
                    </a:srgbClr>
                  </a:outerShdw>
                </a:effectLst>
              </a:rPr>
              <a:t>El proceso de curtido de una curtiembre se divide en 6 etapas.</a:t>
            </a:r>
          </a:p>
          <a:p>
            <a:r>
              <a:rPr lang="es-CO" b="1" i="1" dirty="0" smtClean="0">
                <a:solidFill>
                  <a:schemeClr val="bg1"/>
                </a:solidFill>
                <a:latin typeface="+mj-lt"/>
              </a:rPr>
              <a:t>ETAPA DE RIBERA: </a:t>
            </a:r>
            <a:r>
              <a:rPr lang="es-CO" b="1" i="1" dirty="0">
                <a:solidFill>
                  <a:schemeClr val="bg1">
                    <a:lumMod val="75000"/>
                  </a:schemeClr>
                </a:solidFill>
                <a:effectLst>
                  <a:outerShdw blurRad="38100" dist="38100" dir="2700000" algn="tl">
                    <a:srgbClr val="000000">
                      <a:alpha val="43137"/>
                    </a:srgbClr>
                  </a:outerShdw>
                </a:effectLst>
              </a:rPr>
              <a:t>En esta etapa el cuero es preparado para ser curtido, en ella es limpiado y acondicionado</a:t>
            </a:r>
          </a:p>
          <a:p>
            <a:pPr marL="0" indent="0">
              <a:buNone/>
            </a:pPr>
            <a:r>
              <a:rPr lang="es-CO" b="1" i="1" dirty="0">
                <a:solidFill>
                  <a:schemeClr val="bg1">
                    <a:lumMod val="75000"/>
                  </a:schemeClr>
                </a:solidFill>
                <a:effectLst>
                  <a:outerShdw blurRad="38100" dist="38100" dir="2700000" algn="tl">
                    <a:srgbClr val="000000">
                      <a:alpha val="43137"/>
                    </a:srgbClr>
                  </a:outerShdw>
                </a:effectLst>
              </a:rPr>
              <a:t>asegurándole un correcto grado de humedad.</a:t>
            </a:r>
          </a:p>
          <a:p>
            <a:pPr marL="0" indent="0">
              <a:buNone/>
            </a:pPr>
            <a:r>
              <a:rPr lang="es-CO" b="1" i="1" dirty="0" smtClean="0">
                <a:solidFill>
                  <a:schemeClr val="bg1">
                    <a:lumMod val="75000"/>
                  </a:schemeClr>
                </a:solidFill>
                <a:effectLst>
                  <a:outerShdw blurRad="38100" dist="38100" dir="2700000" algn="tl">
                    <a:srgbClr val="000000">
                      <a:alpha val="43137"/>
                    </a:srgbClr>
                  </a:outerShdw>
                </a:effectLst>
              </a:rPr>
              <a:t>La </a:t>
            </a:r>
            <a:r>
              <a:rPr lang="es-CO" b="1" i="1" dirty="0">
                <a:solidFill>
                  <a:schemeClr val="bg1">
                    <a:lumMod val="75000"/>
                  </a:schemeClr>
                </a:solidFill>
                <a:effectLst>
                  <a:outerShdw blurRad="38100" dist="38100" dir="2700000" algn="tl">
                    <a:srgbClr val="000000">
                      <a:alpha val="43137"/>
                    </a:srgbClr>
                  </a:outerShdw>
                </a:effectLst>
              </a:rPr>
              <a:t>etapa de ribera comprende aquellos procesos que permiten la eliminación del pelo o lana de la piel. Es la etapa que presenta el mayor consumo de agua y su efluente presenta un elevado pH. Devuelve el estado húmedo inicial a aquellas pieles que se conservaron antes de ser llevadas a la curtiembre; también permite la limpieza y desinfección de éstas antes de comenzar el proceso de pelambre. </a:t>
            </a:r>
          </a:p>
          <a:p>
            <a:endParaRPr lang="es-CO" dirty="0" smtClean="0">
              <a:solidFill>
                <a:schemeClr val="bg1"/>
              </a:solidFill>
              <a:latin typeface="+mj-lt"/>
            </a:endParaRPr>
          </a:p>
        </p:txBody>
      </p:sp>
    </p:spTree>
    <p:extLst>
      <p:ext uri="{BB962C8B-B14F-4D97-AF65-F5344CB8AC3E}">
        <p14:creationId xmlns:p14="http://schemas.microsoft.com/office/powerpoint/2010/main" val="3234973917"/>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91332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CO" b="1" i="1" dirty="0" smtClean="0">
                <a:solidFill>
                  <a:schemeClr val="bg1"/>
                </a:solidFill>
                <a:effectLst>
                  <a:outerShdw blurRad="38100" dist="38100" dir="2700000" algn="tl">
                    <a:srgbClr val="000000">
                      <a:alpha val="43137"/>
                    </a:srgbClr>
                  </a:outerShdw>
                </a:effectLst>
                <a:latin typeface="+mj-lt"/>
              </a:rPr>
              <a:t>ETAPA DE RIBERA</a:t>
            </a:r>
            <a:r>
              <a:rPr lang="es-CO" dirty="0" smtClean="0">
                <a:solidFill>
                  <a:schemeClr val="bg1"/>
                </a:solidFill>
                <a:latin typeface="+mj-lt"/>
              </a:rPr>
              <a:t/>
            </a:r>
            <a:br>
              <a:rPr lang="es-CO" dirty="0" smtClean="0">
                <a:solidFill>
                  <a:schemeClr val="bg1"/>
                </a:solidFill>
                <a:latin typeface="+mj-lt"/>
              </a:rPr>
            </a:br>
            <a:endParaRPr lang="es-CO" dirty="0">
              <a:solidFill>
                <a:schemeClr val="bg1"/>
              </a:solidFill>
            </a:endParaRPr>
          </a:p>
        </p:txBody>
      </p:sp>
      <p:sp>
        <p:nvSpPr>
          <p:cNvPr id="3" name="2 Marcador de contenido"/>
          <p:cNvSpPr>
            <a:spLocks noGrp="1"/>
          </p:cNvSpPr>
          <p:nvPr>
            <p:ph idx="1"/>
          </p:nvPr>
        </p:nvSpPr>
        <p:spPr/>
        <p:txBody>
          <a:bodyPr>
            <a:normAutofit/>
          </a:bodyPr>
          <a:lstStyle/>
          <a:p>
            <a:r>
              <a:rPr lang="es-CO" sz="2000" b="1" dirty="0" smtClean="0">
                <a:solidFill>
                  <a:schemeClr val="bg1"/>
                </a:solidFill>
                <a:effectLst>
                  <a:outerShdw blurRad="38100" dist="38100" dir="2700000" algn="tl">
                    <a:srgbClr val="000000">
                      <a:alpha val="43137"/>
                    </a:srgbClr>
                  </a:outerShdw>
                </a:effectLst>
              </a:rPr>
              <a:t>RECORTE EN RECEPCIÓN: </a:t>
            </a:r>
            <a:r>
              <a:rPr lang="es-CO" sz="2000" b="1" dirty="0" smtClean="0">
                <a:solidFill>
                  <a:schemeClr val="bg1">
                    <a:lumMod val="65000"/>
                  </a:schemeClr>
                </a:solidFill>
                <a:effectLst>
                  <a:outerShdw blurRad="38100" dist="38100" dir="2700000" algn="tl">
                    <a:srgbClr val="000000">
                      <a:alpha val="43137"/>
                    </a:srgbClr>
                  </a:outerShdw>
                </a:effectLst>
              </a:rPr>
              <a:t>Proceso </a:t>
            </a:r>
            <a:r>
              <a:rPr lang="es-CO" sz="2000" b="1" dirty="0">
                <a:solidFill>
                  <a:schemeClr val="bg1">
                    <a:lumMod val="65000"/>
                  </a:schemeClr>
                </a:solidFill>
                <a:effectLst>
                  <a:outerShdw blurRad="38100" dist="38100" dir="2700000" algn="tl">
                    <a:srgbClr val="000000">
                      <a:alpha val="43137"/>
                    </a:srgbClr>
                  </a:outerShdw>
                </a:effectLst>
              </a:rPr>
              <a:t>que se realiza cuando la piel animal llega a la curtiembre, en donde se procede al recorte de partes correspondientes al cuello, la cola y las extremidades</a:t>
            </a:r>
            <a:r>
              <a:rPr lang="es-CO" sz="2000" b="1" dirty="0" smtClean="0">
                <a:solidFill>
                  <a:schemeClr val="bg1">
                    <a:lumMod val="65000"/>
                  </a:schemeClr>
                </a:solidFill>
                <a:effectLst>
                  <a:outerShdw blurRad="38100" dist="38100" dir="2700000" algn="tl">
                    <a:srgbClr val="000000">
                      <a:alpha val="43137"/>
                    </a:srgbClr>
                  </a:outerShdw>
                </a:effectLst>
              </a:rPr>
              <a:t>.</a:t>
            </a:r>
          </a:p>
          <a:p>
            <a:r>
              <a:rPr lang="es-CO" sz="2000" b="1" dirty="0" smtClean="0">
                <a:solidFill>
                  <a:schemeClr val="bg1"/>
                </a:solidFill>
                <a:effectLst>
                  <a:outerShdw blurRad="38100" dist="38100" dir="2700000" algn="tl">
                    <a:srgbClr val="000000">
                      <a:alpha val="43137"/>
                    </a:srgbClr>
                  </a:outerShdw>
                </a:effectLst>
              </a:rPr>
              <a:t>REMOJO: </a:t>
            </a:r>
            <a:r>
              <a:rPr lang="es-CO" sz="2000" b="1" dirty="0" smtClean="0">
                <a:solidFill>
                  <a:schemeClr val="bg1">
                    <a:lumMod val="65000"/>
                  </a:schemeClr>
                </a:solidFill>
                <a:effectLst>
                  <a:outerShdw blurRad="38100" dist="38100" dir="2700000" algn="tl">
                    <a:srgbClr val="000000">
                      <a:alpha val="43137"/>
                    </a:srgbClr>
                  </a:outerShdw>
                </a:effectLst>
              </a:rPr>
              <a:t>Proceso </a:t>
            </a:r>
            <a:r>
              <a:rPr lang="es-CO" sz="2000" b="1" dirty="0">
                <a:solidFill>
                  <a:schemeClr val="bg1">
                    <a:lumMod val="65000"/>
                  </a:schemeClr>
                </a:solidFill>
                <a:effectLst>
                  <a:outerShdw blurRad="38100" dist="38100" dir="2700000" algn="tl">
                    <a:srgbClr val="000000">
                      <a:alpha val="43137"/>
                    </a:srgbClr>
                  </a:outerShdw>
                </a:effectLst>
              </a:rPr>
              <a:t>para rehidratar la piel, eliminar la sal y otros elementos como sangre, excretas y suciedad en general. </a:t>
            </a:r>
            <a:endParaRPr lang="es-CO" sz="2000" b="1" dirty="0" smtClean="0">
              <a:solidFill>
                <a:schemeClr val="bg1">
                  <a:lumMod val="65000"/>
                </a:schemeClr>
              </a:solidFill>
              <a:effectLst>
                <a:outerShdw blurRad="38100" dist="38100" dir="2700000" algn="tl">
                  <a:srgbClr val="000000">
                    <a:alpha val="43137"/>
                  </a:srgbClr>
                </a:outerShdw>
              </a:effectLst>
            </a:endParaRPr>
          </a:p>
          <a:p>
            <a:r>
              <a:rPr lang="es-CO" sz="2000" b="1" i="1" dirty="0" smtClean="0">
                <a:solidFill>
                  <a:schemeClr val="bg1"/>
                </a:solidFill>
                <a:effectLst>
                  <a:outerShdw blurRad="38100" dist="38100" dir="2700000" algn="tl">
                    <a:srgbClr val="000000">
                      <a:alpha val="43137"/>
                    </a:srgbClr>
                  </a:outerShdw>
                </a:effectLst>
              </a:rPr>
              <a:t>PELAMBRE:</a:t>
            </a:r>
            <a:r>
              <a:rPr lang="es-CO" sz="2000" b="1" i="1" dirty="0" smtClean="0">
                <a:solidFill>
                  <a:schemeClr val="bg1">
                    <a:lumMod val="65000"/>
                  </a:schemeClr>
                </a:solidFill>
                <a:effectLst>
                  <a:outerShdw blurRad="38100" dist="38100" dir="2700000" algn="tl">
                    <a:srgbClr val="000000">
                      <a:alpha val="43137"/>
                    </a:srgbClr>
                  </a:outerShdw>
                </a:effectLst>
              </a:rPr>
              <a:t> </a:t>
            </a:r>
            <a:r>
              <a:rPr lang="es-CO" sz="2000" b="1" i="1" dirty="0">
                <a:solidFill>
                  <a:schemeClr val="bg1">
                    <a:lumMod val="65000"/>
                  </a:schemeClr>
                </a:solidFill>
                <a:effectLst>
                  <a:outerShdw blurRad="38100" dist="38100" dir="2700000" algn="tl">
                    <a:srgbClr val="000000">
                      <a:alpha val="43137"/>
                    </a:srgbClr>
                  </a:outerShdw>
                </a:effectLst>
              </a:rPr>
              <a:t>Proceso a través del cual se disuelve el pelo utilizando cal y sulfuro de sodio, produciéndose además, al interior del cuero, el desdoblamiento de fibras a fibrillas, que prepara el cuero para la posterior </a:t>
            </a:r>
            <a:r>
              <a:rPr lang="es-CO" sz="2000" b="1" i="1" dirty="0" err="1">
                <a:solidFill>
                  <a:schemeClr val="bg1">
                    <a:lumMod val="65000"/>
                  </a:schemeClr>
                </a:solidFill>
                <a:effectLst>
                  <a:outerShdw blurRad="38100" dist="38100" dir="2700000" algn="tl">
                    <a:srgbClr val="000000">
                      <a:alpha val="43137"/>
                    </a:srgbClr>
                  </a:outerShdw>
                </a:effectLst>
              </a:rPr>
              <a:t>curtición</a:t>
            </a:r>
            <a:r>
              <a:rPr lang="es-CO" sz="2000" b="1" i="1" dirty="0">
                <a:solidFill>
                  <a:schemeClr val="bg1">
                    <a:lumMod val="65000"/>
                  </a:schemeClr>
                </a:solidFill>
                <a:effectLst>
                  <a:outerShdw blurRad="38100" dist="38100" dir="2700000" algn="tl">
                    <a:srgbClr val="000000">
                      <a:alpha val="43137"/>
                    </a:srgbClr>
                  </a:outerShdw>
                </a:effectLst>
              </a:rPr>
              <a:t>. Este proceso emplea un gran volumen de agua y la descarga de sus efluentes representa el mayor aporte de carga orgánica. Además de la presencia de sulfuro y cal, el efluente tiene un elevado pH (11 a 12</a:t>
            </a:r>
            <a:r>
              <a:rPr lang="es-CO" sz="2000" dirty="0">
                <a:solidFill>
                  <a:schemeClr val="bg1">
                    <a:lumMod val="65000"/>
                  </a:schemeClr>
                </a:solidFill>
              </a:rPr>
              <a:t>).</a:t>
            </a:r>
            <a:endParaRPr lang="es-CO" sz="2000" b="1" dirty="0" smtClean="0">
              <a:solidFill>
                <a:schemeClr val="bg1">
                  <a:lumMod val="6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378373536"/>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0"/>
            <a:ext cx="91332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CO" b="1" i="1" dirty="0" smtClean="0">
                <a:solidFill>
                  <a:schemeClr val="bg1"/>
                </a:solidFill>
                <a:effectLst>
                  <a:outerShdw blurRad="38100" dist="38100" dir="2700000" algn="tl">
                    <a:srgbClr val="000000">
                      <a:alpha val="43137"/>
                    </a:srgbClr>
                  </a:outerShdw>
                </a:effectLst>
                <a:latin typeface="+mj-lt"/>
              </a:rPr>
              <a:t>ETAPA DE RIBERA</a:t>
            </a:r>
            <a:r>
              <a:rPr lang="es-CO" dirty="0" smtClean="0">
                <a:solidFill>
                  <a:schemeClr val="bg1"/>
                </a:solidFill>
                <a:latin typeface="+mj-lt"/>
              </a:rPr>
              <a:t/>
            </a:r>
            <a:br>
              <a:rPr lang="es-CO" dirty="0" smtClean="0">
                <a:solidFill>
                  <a:schemeClr val="bg1"/>
                </a:solidFill>
                <a:latin typeface="+mj-lt"/>
              </a:rPr>
            </a:br>
            <a:endParaRPr lang="es-CO" dirty="0">
              <a:solidFill>
                <a:schemeClr val="bg1"/>
              </a:solidFill>
            </a:endParaRPr>
          </a:p>
        </p:txBody>
      </p:sp>
      <p:sp>
        <p:nvSpPr>
          <p:cNvPr id="3" name="2 Marcador de contenido"/>
          <p:cNvSpPr>
            <a:spLocks noGrp="1"/>
          </p:cNvSpPr>
          <p:nvPr>
            <p:ph idx="1"/>
          </p:nvPr>
        </p:nvSpPr>
        <p:spPr/>
        <p:txBody>
          <a:bodyPr>
            <a:normAutofit/>
          </a:bodyPr>
          <a:lstStyle/>
          <a:p>
            <a:r>
              <a:rPr lang="es-CO" sz="2000" b="1" i="1" dirty="0" err="1">
                <a:solidFill>
                  <a:schemeClr val="bg1"/>
                </a:solidFill>
                <a:effectLst>
                  <a:outerShdw blurRad="38100" dist="38100" dir="2700000" algn="tl">
                    <a:srgbClr val="000000">
                      <a:alpha val="43137"/>
                    </a:srgbClr>
                  </a:outerShdw>
                </a:effectLst>
              </a:rPr>
              <a:t>Desencalado</a:t>
            </a:r>
            <a:r>
              <a:rPr lang="es-CO" sz="2000" b="1" i="1" dirty="0">
                <a:solidFill>
                  <a:schemeClr val="bg1"/>
                </a:solidFill>
                <a:effectLst>
                  <a:outerShdw blurRad="38100" dist="38100" dir="2700000" algn="tl">
                    <a:srgbClr val="000000">
                      <a:alpha val="43137"/>
                    </a:srgbClr>
                  </a:outerShdw>
                </a:effectLst>
              </a:rPr>
              <a:t>: </a:t>
            </a:r>
            <a:r>
              <a:rPr lang="es-CO" sz="2000" b="1" i="1" dirty="0">
                <a:solidFill>
                  <a:schemeClr val="bg1">
                    <a:lumMod val="65000"/>
                  </a:schemeClr>
                </a:solidFill>
                <a:effectLst>
                  <a:outerShdw blurRad="38100" dist="38100" dir="2700000" algn="tl">
                    <a:srgbClr val="000000">
                      <a:alpha val="43137"/>
                    </a:srgbClr>
                  </a:outerShdw>
                </a:effectLst>
              </a:rPr>
              <a:t>Proceso donde se lava la piel para remover la cal y el sulfuro, para evitar posibles interferencias en las etapas posteriores del curtido y en el que se emplean volúmenes considerables de agua. Entre los compuestos químicos que se emplean están los ácidos orgánicos tamponados (sulfúrico, clorhídrico, láctico, fórmico, bórico y mezclas), las sales de amonio, el bisulfito de sodio, el peróxido de hidrógeno, azúcares y melazas, e inclusive ácido </a:t>
            </a:r>
            <a:r>
              <a:rPr lang="es-CO" sz="2000" b="1" i="1" dirty="0" err="1">
                <a:solidFill>
                  <a:schemeClr val="bg1">
                    <a:lumMod val="65000"/>
                  </a:schemeClr>
                </a:solidFill>
                <a:effectLst>
                  <a:outerShdw blurRad="38100" dist="38100" dir="2700000" algn="tl">
                    <a:srgbClr val="000000">
                      <a:alpha val="43137"/>
                    </a:srgbClr>
                  </a:outerShdw>
                </a:effectLst>
              </a:rPr>
              <a:t>sulfoftálico</a:t>
            </a:r>
            <a:r>
              <a:rPr lang="es-CO" sz="2000" b="1" i="1" dirty="0">
                <a:solidFill>
                  <a:schemeClr val="bg1">
                    <a:lumMod val="65000"/>
                  </a:schemeClr>
                </a:solidFill>
                <a:effectLst>
                  <a:outerShdw blurRad="38100" dist="38100" dir="2700000" algn="tl">
                    <a:srgbClr val="000000">
                      <a:alpha val="43137"/>
                    </a:srgbClr>
                  </a:outerShdw>
                </a:effectLst>
              </a:rPr>
              <a:t>.</a:t>
            </a:r>
          </a:p>
          <a:p>
            <a:r>
              <a:rPr lang="es-CO" sz="2000" b="1" i="1" dirty="0">
                <a:solidFill>
                  <a:schemeClr val="bg1"/>
                </a:solidFill>
                <a:effectLst>
                  <a:outerShdw blurRad="38100" dist="38100" dir="2700000" algn="tl">
                    <a:srgbClr val="000000">
                      <a:alpha val="43137"/>
                    </a:srgbClr>
                  </a:outerShdw>
                </a:effectLst>
              </a:rPr>
              <a:t>Descarnado: </a:t>
            </a:r>
            <a:r>
              <a:rPr lang="es-CO" sz="2000" b="1" i="1" dirty="0">
                <a:solidFill>
                  <a:schemeClr val="bg1">
                    <a:lumMod val="65000"/>
                  </a:schemeClr>
                </a:solidFill>
                <a:effectLst>
                  <a:outerShdw blurRad="38100" dist="38100" dir="2700000" algn="tl">
                    <a:srgbClr val="000000">
                      <a:alpha val="43137"/>
                    </a:srgbClr>
                  </a:outerShdw>
                </a:effectLst>
              </a:rPr>
              <a:t>proceso que consiste en la eliminación mecánica de la grasa natural, y del tejido conjuntivo, esencial para las operaciones secuenciales posteriores hasta el curtido, estos residuos presentan gran porcentaje de humedad.</a:t>
            </a:r>
          </a:p>
          <a:p>
            <a:endParaRPr lang="es-CO" sz="2000" b="1" dirty="0" smtClean="0">
              <a:solidFill>
                <a:schemeClr val="bg1">
                  <a:lumMod val="6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44483186"/>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0" y="0"/>
            <a:ext cx="91332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s-CO" b="1" i="1" dirty="0" smtClean="0">
                <a:solidFill>
                  <a:schemeClr val="bg1"/>
                </a:solidFill>
                <a:effectLst>
                  <a:outerShdw blurRad="38100" dist="38100" dir="2700000" algn="tl">
                    <a:srgbClr val="000000">
                      <a:alpha val="43137"/>
                    </a:srgbClr>
                  </a:outerShdw>
                </a:effectLst>
                <a:latin typeface="+mj-lt"/>
              </a:rPr>
              <a:t/>
            </a:r>
            <a:br>
              <a:rPr lang="es-CO" b="1" i="1" dirty="0" smtClean="0">
                <a:solidFill>
                  <a:schemeClr val="bg1"/>
                </a:solidFill>
                <a:effectLst>
                  <a:outerShdw blurRad="38100" dist="38100" dir="2700000" algn="tl">
                    <a:srgbClr val="000000">
                      <a:alpha val="43137"/>
                    </a:srgbClr>
                  </a:outerShdw>
                </a:effectLst>
                <a:latin typeface="+mj-lt"/>
              </a:rPr>
            </a:br>
            <a:r>
              <a:rPr lang="es-CO" b="1" i="1" dirty="0" smtClean="0">
                <a:solidFill>
                  <a:schemeClr val="bg1"/>
                </a:solidFill>
                <a:effectLst>
                  <a:outerShdw blurRad="38100" dist="38100" dir="2700000" algn="tl">
                    <a:srgbClr val="000000">
                      <a:alpha val="43137"/>
                    </a:srgbClr>
                  </a:outerShdw>
                </a:effectLst>
                <a:latin typeface="+mj-lt"/>
              </a:rPr>
              <a:t>ETAPA DE RIBERA</a:t>
            </a:r>
            <a:r>
              <a:rPr lang="es-CO" dirty="0" smtClean="0">
                <a:solidFill>
                  <a:schemeClr val="bg1"/>
                </a:solidFill>
                <a:latin typeface="+mj-lt"/>
              </a:rPr>
              <a:t/>
            </a:r>
            <a:br>
              <a:rPr lang="es-CO" dirty="0" smtClean="0">
                <a:solidFill>
                  <a:schemeClr val="bg1"/>
                </a:solidFill>
                <a:latin typeface="+mj-lt"/>
              </a:rPr>
            </a:br>
            <a:endParaRPr lang="es-CO" dirty="0">
              <a:solidFill>
                <a:schemeClr val="bg1"/>
              </a:solidFill>
            </a:endParaRPr>
          </a:p>
        </p:txBody>
      </p:sp>
      <p:sp>
        <p:nvSpPr>
          <p:cNvPr id="3" name="2 Marcador de contenido"/>
          <p:cNvSpPr>
            <a:spLocks noGrp="1"/>
          </p:cNvSpPr>
          <p:nvPr>
            <p:ph idx="1"/>
          </p:nvPr>
        </p:nvSpPr>
        <p:spPr/>
        <p:txBody>
          <a:bodyPr>
            <a:normAutofit/>
          </a:bodyPr>
          <a:lstStyle/>
          <a:p>
            <a:r>
              <a:rPr lang="es-CO" sz="2000" b="1" i="1" dirty="0">
                <a:solidFill>
                  <a:schemeClr val="bg1"/>
                </a:solidFill>
                <a:effectLst>
                  <a:outerShdw blurRad="38100" dist="38100" dir="2700000" algn="tl">
                    <a:srgbClr val="000000">
                      <a:alpha val="43137"/>
                    </a:srgbClr>
                  </a:outerShdw>
                </a:effectLst>
              </a:rPr>
              <a:t>Desengrase. </a:t>
            </a:r>
            <a:r>
              <a:rPr lang="es-CO" sz="2000" b="1" i="1" dirty="0">
                <a:solidFill>
                  <a:schemeClr val="bg1">
                    <a:lumMod val="75000"/>
                  </a:schemeClr>
                </a:solidFill>
                <a:effectLst>
                  <a:outerShdw blurRad="38100" dist="38100" dir="2700000" algn="tl">
                    <a:srgbClr val="000000">
                      <a:alpha val="43137"/>
                    </a:srgbClr>
                  </a:outerShdw>
                </a:effectLst>
              </a:rPr>
              <a:t>Proceso que produce una descarga líquida que contiene materia orgánica, solventes y agentes </a:t>
            </a:r>
            <a:r>
              <a:rPr lang="es-CO" sz="2000" b="1" i="1" dirty="0" err="1">
                <a:solidFill>
                  <a:schemeClr val="bg1">
                    <a:lumMod val="75000"/>
                  </a:schemeClr>
                </a:solidFill>
                <a:effectLst>
                  <a:outerShdw blurRad="38100" dist="38100" dir="2700000" algn="tl">
                    <a:srgbClr val="000000">
                      <a:alpha val="43137"/>
                    </a:srgbClr>
                  </a:outerShdw>
                </a:effectLst>
              </a:rPr>
              <a:t>tensoactivos</a:t>
            </a:r>
            <a:r>
              <a:rPr lang="es-CO" sz="2000" b="1" i="1" dirty="0">
                <a:solidFill>
                  <a:schemeClr val="bg1">
                    <a:lumMod val="75000"/>
                  </a:schemeClr>
                </a:solidFill>
                <a:effectLst>
                  <a:outerShdw blurRad="38100" dist="38100" dir="2700000" algn="tl">
                    <a:srgbClr val="000000">
                      <a:alpha val="43137"/>
                    </a:srgbClr>
                  </a:outerShdw>
                </a:effectLst>
              </a:rPr>
              <a:t>. Entre los solventes utilizados están el kerosene, el </a:t>
            </a:r>
            <a:r>
              <a:rPr lang="es-CO" sz="2000" b="1" i="1" dirty="0" err="1">
                <a:solidFill>
                  <a:schemeClr val="bg1">
                    <a:lumMod val="75000"/>
                  </a:schemeClr>
                </a:solidFill>
                <a:effectLst>
                  <a:outerShdw blurRad="38100" dist="38100" dir="2700000" algn="tl">
                    <a:srgbClr val="000000">
                      <a:alpha val="43137"/>
                    </a:srgbClr>
                  </a:outerShdw>
                </a:effectLst>
              </a:rPr>
              <a:t>monoclorobenceno</a:t>
            </a:r>
            <a:r>
              <a:rPr lang="es-CO" sz="2000" b="1" i="1" dirty="0">
                <a:solidFill>
                  <a:schemeClr val="bg1">
                    <a:lumMod val="75000"/>
                  </a:schemeClr>
                </a:solidFill>
                <a:effectLst>
                  <a:outerShdw blurRad="38100" dist="38100" dir="2700000" algn="tl">
                    <a:srgbClr val="000000">
                      <a:alpha val="43137"/>
                    </a:srgbClr>
                  </a:outerShdw>
                </a:effectLst>
              </a:rPr>
              <a:t> y el </a:t>
            </a:r>
            <a:r>
              <a:rPr lang="es-CO" sz="2000" b="1" i="1" dirty="0" err="1">
                <a:solidFill>
                  <a:schemeClr val="bg1">
                    <a:lumMod val="75000"/>
                  </a:schemeClr>
                </a:solidFill>
                <a:effectLst>
                  <a:outerShdw blurRad="38100" dist="38100" dir="2700000" algn="tl">
                    <a:srgbClr val="000000">
                      <a:alpha val="43137"/>
                    </a:srgbClr>
                  </a:outerShdw>
                </a:effectLst>
              </a:rPr>
              <a:t>percloroetileno</a:t>
            </a:r>
            <a:r>
              <a:rPr lang="es-CO" sz="2000" b="1" i="1" dirty="0">
                <a:solidFill>
                  <a:schemeClr val="bg1">
                    <a:lumMod val="75000"/>
                  </a:schemeClr>
                </a:solidFill>
                <a:effectLst>
                  <a:outerShdw blurRad="38100" dist="38100" dir="2700000" algn="tl">
                    <a:srgbClr val="000000">
                      <a:alpha val="43137"/>
                    </a:srgbClr>
                  </a:outerShdw>
                </a:effectLst>
              </a:rPr>
              <a:t>, este último para pieles de oveja después de curtidas.</a:t>
            </a:r>
          </a:p>
          <a:p>
            <a:r>
              <a:rPr lang="es-CO" sz="2000" b="1" i="1" dirty="0">
                <a:solidFill>
                  <a:schemeClr val="bg1"/>
                </a:solidFill>
                <a:effectLst>
                  <a:outerShdw blurRad="38100" dist="38100" dir="2700000" algn="tl">
                    <a:srgbClr val="000000">
                      <a:alpha val="43137"/>
                    </a:srgbClr>
                  </a:outerShdw>
                </a:effectLst>
              </a:rPr>
              <a:t>Purga enzimática: </a:t>
            </a:r>
            <a:r>
              <a:rPr lang="es-CO" sz="2000" b="1" i="1" dirty="0">
                <a:solidFill>
                  <a:schemeClr val="bg1">
                    <a:lumMod val="75000"/>
                  </a:schemeClr>
                </a:solidFill>
                <a:effectLst>
                  <a:outerShdw blurRad="38100" dist="38100" dir="2700000" algn="tl">
                    <a:srgbClr val="000000">
                      <a:alpha val="43137"/>
                    </a:srgbClr>
                  </a:outerShdw>
                </a:effectLst>
              </a:rPr>
              <a:t>El efecto principal del rendido tiene lugar sobre la estructura fibrosa de la piel, emplea enzimas proteolíticas, como el caso de la tripsina para la limpieza de los poros de la piel. También se emplea cloruro de amonio. Su acción es un complemento en la eliminación de las proteínas no estructuradas, y una acción sobre la limpieza de la flor, la que se traduce en lisura de la misma, y le confiere mayor elasticidad. Los efluentes contienen estos productos y tienen un pH neutro.</a:t>
            </a:r>
          </a:p>
          <a:p>
            <a:endParaRPr lang="es-CO" sz="2000" b="1" dirty="0" smtClean="0">
              <a:solidFill>
                <a:schemeClr val="bg1">
                  <a:lumMod val="6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34585674"/>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274638"/>
            <a:ext cx="8229600" cy="6583362"/>
          </a:xfrm>
        </p:spPr>
        <p:txBody>
          <a:bodyPr>
            <a:normAutofit/>
          </a:bodyPr>
          <a:lstStyle/>
          <a:p>
            <a:r>
              <a:rPr lang="es-CO" sz="4000" b="1" i="1" dirty="0" smtClean="0">
                <a:solidFill>
                  <a:schemeClr val="bg1"/>
                </a:solidFill>
                <a:effectLst>
                  <a:outerShdw blurRad="38100" dist="38100" dir="2700000" algn="tl">
                    <a:srgbClr val="000000">
                      <a:alpha val="43137"/>
                    </a:srgbClr>
                  </a:outerShdw>
                </a:effectLst>
              </a:rPr>
              <a:t>ETAPA DE PIQUELADO</a:t>
            </a:r>
            <a:r>
              <a:rPr lang="es-CO" sz="2800" b="1" i="1" dirty="0" smtClean="0">
                <a:solidFill>
                  <a:schemeClr val="bg1"/>
                </a:solidFill>
                <a:effectLst>
                  <a:outerShdw blurRad="38100" dist="38100" dir="2700000" algn="tl">
                    <a:srgbClr val="000000">
                      <a:alpha val="43137"/>
                    </a:srgbClr>
                  </a:outerShdw>
                </a:effectLst>
              </a:rPr>
              <a:t/>
            </a:r>
            <a:br>
              <a:rPr lang="es-CO" sz="2800" b="1" i="1" dirty="0" smtClean="0">
                <a:solidFill>
                  <a:schemeClr val="bg1"/>
                </a:solidFill>
                <a:effectLst>
                  <a:outerShdw blurRad="38100" dist="38100" dir="2700000" algn="tl">
                    <a:srgbClr val="000000">
                      <a:alpha val="43137"/>
                    </a:srgbClr>
                  </a:outerShdw>
                </a:effectLst>
              </a:rPr>
            </a:br>
            <a:r>
              <a:rPr lang="es-CO" sz="2800" b="1" i="1" dirty="0" smtClean="0">
                <a:solidFill>
                  <a:schemeClr val="bg1">
                    <a:lumMod val="75000"/>
                  </a:schemeClr>
                </a:solidFill>
                <a:effectLst>
                  <a:outerShdw blurRad="38100" dist="38100" dir="2700000" algn="tl">
                    <a:srgbClr val="000000">
                      <a:alpha val="43137"/>
                    </a:srgbClr>
                  </a:outerShdw>
                </a:effectLst>
              </a:rPr>
              <a:t/>
            </a:r>
            <a:br>
              <a:rPr lang="es-CO" sz="2800" b="1" i="1" dirty="0" smtClean="0">
                <a:solidFill>
                  <a:schemeClr val="bg1">
                    <a:lumMod val="75000"/>
                  </a:schemeClr>
                </a:solidFill>
                <a:effectLst>
                  <a:outerShdw blurRad="38100" dist="38100" dir="2700000" algn="tl">
                    <a:srgbClr val="000000">
                      <a:alpha val="43137"/>
                    </a:srgbClr>
                  </a:outerShdw>
                </a:effectLst>
              </a:rPr>
            </a:br>
            <a:r>
              <a:rPr lang="es-CO" sz="2800" b="1" i="1" dirty="0" smtClean="0">
                <a:solidFill>
                  <a:schemeClr val="bg1">
                    <a:lumMod val="75000"/>
                  </a:schemeClr>
                </a:solidFill>
                <a:effectLst>
                  <a:outerShdw blurRad="38100" dist="38100" dir="2700000" algn="tl">
                    <a:srgbClr val="000000">
                      <a:alpha val="43137"/>
                    </a:srgbClr>
                  </a:outerShdw>
                </a:effectLst>
              </a:rPr>
              <a:t>El </a:t>
            </a:r>
            <a:r>
              <a:rPr lang="es-CO" sz="2800" b="1" i="1" dirty="0">
                <a:solidFill>
                  <a:schemeClr val="bg1">
                    <a:lumMod val="75000"/>
                  </a:schemeClr>
                </a:solidFill>
                <a:effectLst>
                  <a:outerShdw blurRad="38100" dist="38100" dir="2700000" algn="tl">
                    <a:srgbClr val="000000">
                      <a:alpha val="43137"/>
                    </a:srgbClr>
                  </a:outerShdw>
                </a:effectLst>
              </a:rPr>
              <a:t>proceso de piquelado comprende la preparación química de la piel para el proceso de curtido, mediante la utilización de ácido fórmico y sulfúrico principalmente, que hacen un aporte de protones, los que se enlazan con el grupo carboxílico, permitiendo la difusión del curtiente hacia el interior de la piel sin que se fije en las capas externas del colágeno.</a:t>
            </a:r>
            <a:r>
              <a:rPr lang="es-CO" dirty="0"/>
              <a:t/>
            </a:r>
            <a:br>
              <a:rPr lang="es-CO" dirty="0"/>
            </a:br>
            <a:endParaRPr lang="es-CO" dirty="0"/>
          </a:p>
        </p:txBody>
      </p:sp>
    </p:spTree>
    <p:extLst>
      <p:ext uri="{BB962C8B-B14F-4D97-AF65-F5344CB8AC3E}">
        <p14:creationId xmlns:p14="http://schemas.microsoft.com/office/powerpoint/2010/main" val="4270507827"/>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838</Words>
  <Application>Microsoft Office PowerPoint</Application>
  <PresentationFormat>Presentación en pantalla (4:3)</PresentationFormat>
  <Paragraphs>46</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SISTEMA DE GESTIÓN AMBIENTAL EN UNA CURTIEMBRES</vt:lpstr>
      <vt:lpstr>¿QUÉ ES UNA CURTIEMBRES?</vt:lpstr>
      <vt:lpstr>POLITICA AMBIENTAL </vt:lpstr>
      <vt:lpstr>OBJETIVO Y ALCANCE</vt:lpstr>
      <vt:lpstr>PROCESO PRODUCTIVO </vt:lpstr>
      <vt:lpstr>ETAPA DE RIBERA </vt:lpstr>
      <vt:lpstr>ETAPA DE RIBERA </vt:lpstr>
      <vt:lpstr> ETAPA DE RIBERA </vt:lpstr>
      <vt:lpstr>ETAPA DE PIQUELADO  El proceso de piquelado comprende la preparación química de la piel para el proceso de curtido, mediante la utilización de ácido fórmico y sulfúrico principalmente, que hacen un aporte de protones, los que se enlazan con el grupo carboxílico, permitiendo la difusión del curtiente hacia el interior de la piel sin que se fije en las capas externas del colágeno. </vt:lpstr>
      <vt:lpstr>ETAPA DE CURTIDO </vt:lpstr>
      <vt:lpstr>PROCESOS MECÁNICOS DE POST-CURTICIÓN</vt:lpstr>
      <vt:lpstr>SECADO Y TERMINACIÓN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GESTIÓN AMBIENTAL EN UNA CURTIEMBRE</dc:title>
  <dc:creator>casa</dc:creator>
  <cp:lastModifiedBy>casa</cp:lastModifiedBy>
  <cp:revision>20</cp:revision>
  <dcterms:created xsi:type="dcterms:W3CDTF">2017-03-08T20:57:07Z</dcterms:created>
  <dcterms:modified xsi:type="dcterms:W3CDTF">2017-03-09T23:22:27Z</dcterms:modified>
</cp:coreProperties>
</file>